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3" r:id="rId1"/>
  </p:sldMasterIdLst>
  <p:notesMasterIdLst>
    <p:notesMasterId r:id="rId2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</p:sldIdLst>
  <p:sldSz cx="9144000" cy="5143500" type="screen16x9"/>
  <p:notesSz cx="6858000" cy="9144000"/>
  <p:embeddedFontLst>
    <p:embeddedFont>
      <p:font typeface="Lato" panose="020F0502020204030204" pitchFamily="34" charset="0"/>
      <p:regular r:id="rId30"/>
      <p:bold r:id="rId31"/>
      <p:italic r:id="rId32"/>
      <p:boldItalic r:id="rId33"/>
    </p:embeddedFont>
    <p:embeddedFont>
      <p:font typeface="Montserrat" panose="00000500000000000000" pitchFamily="2" charset="0"/>
      <p:regular r:id="rId34"/>
      <p:bold r:id="rId35"/>
      <p:italic r:id="rId36"/>
      <p:boldItalic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49F6113-30B8-4E42-9A34-49752FCD600E}">
  <a:tblStyle styleId="{949F6113-30B8-4E42-9A34-49752FCD600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1" d="100"/>
          <a:sy n="101" d="100"/>
        </p:scale>
        <p:origin x="922" y="6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2a704f23836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2a704f23836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2a77896ade2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2a77896ade2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2a77896ade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2a77896ade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2a77896ade2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2a77896ade2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2a77896ade2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2a77896ade2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2a77896ade2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2a77896ade2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2a77896ade2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2a77896ade2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2a77896ade2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2a77896ade2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2a77896ade2_1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2a77896ade2_1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2a77896ade2_1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2a77896ade2_1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f87997393_0_7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1f87997393_0_7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2a77896ade2_1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2a77896ade2_1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2a77896ade2_1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2a77896ade2_1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2a77896ade2_1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2a77896ade2_1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2a77896ade2_1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2a77896ade2_1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2a77896ade2_1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2a77896ade2_1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2a77896ade2_1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2a77896ade2_1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2a77896ade2_1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2a77896ade2_1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29eb4dc183b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29eb4dc183b_0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29dd27458c5_3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29dd27458c5_3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2a704f23836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2a704f23836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2a704f23836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2a704f23836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29ed990e600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29ed990e600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2a704f23836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2a704f23836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2a704f23836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2a704f23836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29ed990e600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29ed990e600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.xm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 descr="offset_comp_406605.jpg"/>
          <p:cNvPicPr preferRelativeResize="0"/>
          <p:nvPr/>
        </p:nvPicPr>
        <p:blipFill rotWithShape="1">
          <a:blip r:embed="rId2">
            <a:alphaModFix amt="66000"/>
          </a:blip>
          <a:srcRect l="20991" t="2690" r="40112" b="39565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id="11" name="Google Shape;11;p2" descr="offset_comp_342327_edtied.jpg"/>
          <p:cNvPicPr preferRelativeResize="0"/>
          <p:nvPr/>
        </p:nvPicPr>
        <p:blipFill rotWithShape="1">
          <a:blip r:embed="rId3">
            <a:alphaModFix amt="31000"/>
          </a:blip>
          <a:srcRect l="14009" t="35833" r="43289" b="11297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11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11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11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9" name="Google Shape;159;p11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12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12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12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9" name="Google Shape;169;p12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70" name="Google Shape;170;p12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71" name="Google Shape;171;p12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72" name="Google Shape;172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7" name="Google Shape;177;p13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78" name="Google Shape;178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9" name="Google Shape;179;p13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13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13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13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3" name="Google Shape;203;p14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05" name="Google Shape;205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6" name="Google Shape;206;p14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14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14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14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3">
  <p:cSld name="TITLE_AND_BODY_1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16" descr="offset_comp_343059.jpg"/>
          <p:cNvPicPr preferRelativeResize="0"/>
          <p:nvPr/>
        </p:nvPicPr>
        <p:blipFill rotWithShape="1">
          <a:blip r:embed="rId2">
            <a:alphaModFix amt="80000"/>
          </a:blip>
          <a:srcRect l="30474" t="11955" r="30474" b="25870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name="adj" fmla="val 50343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15" name="Google Shape;215;p16"/>
          <p:cNvSpPr txBox="1">
            <a:spLocks noGrp="1"/>
          </p:cNvSpPr>
          <p:nvPr>
            <p:ph type="body" idx="1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16" name="Google Shape;216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7" name="Google Shape;217;p16">
            <a:hlinkClick r:id="rId3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16">
            <a:hlinkClick r:id="rId3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16">
            <a:hlinkClick r:id="rId3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16">
            <a:hlinkClick r:id="rId3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" name="Google Shape;37;p3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9" name="Google Shape;39;p3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3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3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3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C">
  <p:cSld name="SECTION_HEADER_1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" name="Google Shape;63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4" name="Google Shape;64;p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5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5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5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" name="Google Shape;73;p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4" name="Google Shape;74;p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75" name="Google Shape;7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1">
  <p:cSld name="TITLE_AND_BODY_2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>
            <a:spLocks noGrp="1"/>
          </p:cNvSpPr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6"/>
          <p:cNvSpPr txBox="1">
            <a:spLocks noGrp="1"/>
          </p:cNvSpPr>
          <p:nvPr>
            <p:ph type="body" idx="1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0" name="Google Shape;80;p6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6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6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6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" name="Google Shape;87;p6"/>
          <p:cNvSpPr txBox="1">
            <a:spLocks noGrp="1"/>
          </p:cNvSpPr>
          <p:nvPr>
            <p:ph type="title" idx="2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8" name="Google Shape;88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2">
  <p:cSld name="TITLE_AND_BODY_2_1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>
            <a:spLocks noGrp="1"/>
          </p:cNvSpPr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7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7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7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7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" name="Google Shape;99;p7"/>
          <p:cNvSpPr txBox="1">
            <a:spLocks noGrp="1"/>
          </p:cNvSpPr>
          <p:nvPr>
            <p:ph type="title" idx="2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00" name="Google Shape;10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1" name="Google Shape;101;p7"/>
          <p:cNvSpPr txBox="1">
            <a:spLocks noGrp="1"/>
          </p:cNvSpPr>
          <p:nvPr>
            <p:ph type="body" idx="1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8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8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8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0" name="Google Shape;110;p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1" name="Google Shape;111;p8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2" name="Google Shape;112;p8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3" name="Google Shape;113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9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9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9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2" name="Google Shape;122;p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23" name="Google Shape;123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10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10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10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2" name="Google Shape;132;p1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3" name="Google Shape;133;p10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34" name="Google Shape;13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>
            <a:spLocks noGrp="1"/>
          </p:cNvSpPr>
          <p:nvPr>
            <p:ph type="ctrTitle"/>
          </p:nvPr>
        </p:nvSpPr>
        <p:spPr>
          <a:xfrm>
            <a:off x="3077400" y="1403200"/>
            <a:ext cx="5594400" cy="99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400"/>
              <a:t>Spring Framework</a:t>
            </a:r>
            <a:endParaRPr sz="4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00"/>
          </a:p>
        </p:txBody>
      </p:sp>
      <p:sp>
        <p:nvSpPr>
          <p:cNvPr id="229" name="Google Shape;229;p17"/>
          <p:cNvSpPr txBox="1"/>
          <p:nvPr/>
        </p:nvSpPr>
        <p:spPr>
          <a:xfrm>
            <a:off x="4572000" y="2282550"/>
            <a:ext cx="3986700" cy="57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Beans Lifecycle and Annotations</a:t>
            </a:r>
            <a:endParaRPr sz="2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30" name="Google Shape;23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33300" y="3101773"/>
            <a:ext cx="1825400" cy="1825400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2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Bean Lifecycle Methods</a:t>
            </a:r>
            <a:endParaRPr b="1"/>
          </a:p>
        </p:txBody>
      </p:sp>
      <p:sp>
        <p:nvSpPr>
          <p:cNvPr id="302" name="Google Shape;302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10</a:t>
            </a:fld>
            <a:endParaRPr/>
          </a:p>
        </p:txBody>
      </p:sp>
      <p:sp>
        <p:nvSpPr>
          <p:cNvPr id="303" name="Google Shape;303;p26"/>
          <p:cNvSpPr txBox="1">
            <a:spLocks noGrp="1"/>
          </p:cNvSpPr>
          <p:nvPr>
            <p:ph type="body" idx="1"/>
          </p:nvPr>
        </p:nvSpPr>
        <p:spPr>
          <a:xfrm>
            <a:off x="1297500" y="1307850"/>
            <a:ext cx="7260300" cy="317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 b="1"/>
              <a:t>You can add custom code during bean initialization</a:t>
            </a:r>
            <a:endParaRPr sz="1900" b="1"/>
          </a:p>
          <a:p>
            <a:pPr marL="457200" lvl="0" indent="-349250" algn="l" rtl="0">
              <a:spcBef>
                <a:spcPts val="1600"/>
              </a:spcBef>
              <a:spcAft>
                <a:spcPts val="0"/>
              </a:spcAft>
              <a:buSzPts val="1900"/>
              <a:buChar char="●"/>
            </a:pPr>
            <a:r>
              <a:rPr lang="en-GB" sz="1900"/>
              <a:t>Calling custom business logic methods</a:t>
            </a:r>
            <a:endParaRPr sz="1900"/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GB" sz="1900"/>
              <a:t>Setting up handles to resources (db, sockets, file etc)</a:t>
            </a:r>
            <a:endParaRPr sz="19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900"/>
              <a:t>You can add custom code during bean destruction</a:t>
            </a:r>
            <a:endParaRPr sz="1900"/>
          </a:p>
          <a:p>
            <a:pPr marL="457200" lvl="0" indent="-349250" algn="l" rtl="0">
              <a:spcBef>
                <a:spcPts val="1600"/>
              </a:spcBef>
              <a:spcAft>
                <a:spcPts val="0"/>
              </a:spcAft>
              <a:buSzPts val="1900"/>
              <a:buChar char="●"/>
            </a:pPr>
            <a:r>
              <a:rPr lang="en-GB" sz="1900"/>
              <a:t>Calling custom business logic method</a:t>
            </a:r>
            <a:endParaRPr sz="1900"/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GB" sz="1900"/>
              <a:t>Clean up handles to resources (db, sockets, files etc)</a:t>
            </a:r>
            <a:endParaRPr sz="19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2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Development Process</a:t>
            </a:r>
            <a:endParaRPr b="1"/>
          </a:p>
        </p:txBody>
      </p:sp>
      <p:sp>
        <p:nvSpPr>
          <p:cNvPr id="309" name="Google Shape;309;p27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7350" algn="l" rtl="0"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en-GB" sz="2500"/>
              <a:t>Define your methods for init and destroy</a:t>
            </a:r>
            <a:endParaRPr sz="2500"/>
          </a:p>
          <a:p>
            <a:pPr marL="457200" lvl="0" indent="-387350" algn="l" rtl="0"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en-GB" sz="2500"/>
              <a:t>Configure the method names in Spring config file</a:t>
            </a:r>
            <a:endParaRPr sz="2500"/>
          </a:p>
        </p:txBody>
      </p:sp>
      <p:sp>
        <p:nvSpPr>
          <p:cNvPr id="310" name="Google Shape;310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11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2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Init: method configuration</a:t>
            </a:r>
            <a:endParaRPr b="1"/>
          </a:p>
        </p:txBody>
      </p:sp>
      <p:sp>
        <p:nvSpPr>
          <p:cNvPr id="316" name="Google Shape;316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12</a:t>
            </a:fld>
            <a:endParaRPr/>
          </a:p>
        </p:txBody>
      </p:sp>
      <p:pic>
        <p:nvPicPr>
          <p:cNvPr id="317" name="Google Shape;31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025" y="3030427"/>
            <a:ext cx="8472449" cy="896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9025" y="1401653"/>
            <a:ext cx="8472449" cy="14238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2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destroy: method configuration</a:t>
            </a:r>
            <a:endParaRPr b="1"/>
          </a:p>
        </p:txBody>
      </p:sp>
      <p:sp>
        <p:nvSpPr>
          <p:cNvPr id="324" name="Google Shape;324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13</a:t>
            </a:fld>
            <a:endParaRPr/>
          </a:p>
        </p:txBody>
      </p:sp>
      <p:pic>
        <p:nvPicPr>
          <p:cNvPr id="325" name="Google Shape;32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025" y="1460250"/>
            <a:ext cx="8743950" cy="1685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3298575"/>
            <a:ext cx="8839201" cy="8745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Important Notes</a:t>
            </a:r>
            <a:endParaRPr b="1"/>
          </a:p>
        </p:txBody>
      </p:sp>
      <p:sp>
        <p:nvSpPr>
          <p:cNvPr id="332" name="Google Shape;332;p30"/>
          <p:cNvSpPr txBox="1">
            <a:spLocks noGrp="1"/>
          </p:cNvSpPr>
          <p:nvPr>
            <p:ph type="body" idx="1"/>
          </p:nvPr>
        </p:nvSpPr>
        <p:spPr>
          <a:xfrm>
            <a:off x="1297500" y="1307850"/>
            <a:ext cx="7038900" cy="100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2300"/>
              <a:t>If both the init and destroy methods inside the same class you can make the configurations like this:</a:t>
            </a:r>
            <a:endParaRPr sz="2300"/>
          </a:p>
        </p:txBody>
      </p:sp>
      <p:sp>
        <p:nvSpPr>
          <p:cNvPr id="333" name="Google Shape;333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14</a:t>
            </a:fld>
            <a:endParaRPr/>
          </a:p>
        </p:txBody>
      </p:sp>
      <p:pic>
        <p:nvPicPr>
          <p:cNvPr id="334" name="Google Shape;33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442650"/>
            <a:ext cx="8839201" cy="689445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30"/>
          <p:cNvSpPr txBox="1">
            <a:spLocks noGrp="1"/>
          </p:cNvSpPr>
          <p:nvPr>
            <p:ph type="body" idx="1"/>
          </p:nvPr>
        </p:nvSpPr>
        <p:spPr>
          <a:xfrm>
            <a:off x="1224525" y="3262800"/>
            <a:ext cx="7038900" cy="100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2300"/>
              <a:t>The destroy method won’t be called without shutting down the container like this:</a:t>
            </a:r>
            <a:endParaRPr sz="2300"/>
          </a:p>
        </p:txBody>
      </p:sp>
      <p:pic>
        <p:nvPicPr>
          <p:cNvPr id="336" name="Google Shape;336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52825" y="4266900"/>
            <a:ext cx="4964897" cy="57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31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Spring Configurations Types</a:t>
            </a:r>
            <a:endParaRPr b="1"/>
          </a:p>
        </p:txBody>
      </p:sp>
      <p:sp>
        <p:nvSpPr>
          <p:cNvPr id="342" name="Google Shape;342;p31"/>
          <p:cNvSpPr txBox="1">
            <a:spLocks noGrp="1"/>
          </p:cNvSpPr>
          <p:nvPr>
            <p:ph type="body" idx="1"/>
          </p:nvPr>
        </p:nvSpPr>
        <p:spPr>
          <a:xfrm>
            <a:off x="661825" y="1567550"/>
            <a:ext cx="80046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GB" sz="2000"/>
              <a:t>XML configuration file (legacy, but most legacy apps still use this)</a:t>
            </a:r>
            <a:endParaRPr sz="2000"/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GB" sz="2000"/>
              <a:t>Java Annotations (modern)</a:t>
            </a:r>
            <a:endParaRPr sz="2000"/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GB" sz="2000"/>
              <a:t>Java Source Code (modern)</a:t>
            </a:r>
            <a:endParaRPr sz="2000"/>
          </a:p>
        </p:txBody>
      </p:sp>
      <p:sp>
        <p:nvSpPr>
          <p:cNvPr id="343" name="Google Shape;343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15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32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From XML to Java Annotations (modern)</a:t>
            </a:r>
            <a:endParaRPr b="1"/>
          </a:p>
        </p:txBody>
      </p:sp>
      <p:sp>
        <p:nvSpPr>
          <p:cNvPr id="349" name="Google Shape;349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16</a:t>
            </a:fld>
            <a:endParaRPr/>
          </a:p>
        </p:txBody>
      </p:sp>
      <p:pic>
        <p:nvPicPr>
          <p:cNvPr id="350" name="Google Shape;35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8050" y="396475"/>
            <a:ext cx="3428350" cy="21752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3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b="1">
                <a:latin typeface="Lato"/>
                <a:ea typeface="Lato"/>
                <a:cs typeface="Lato"/>
                <a:sym typeface="Lato"/>
              </a:rPr>
              <a:t>Why Spring Configuration with Annotations?</a:t>
            </a:r>
            <a:endParaRPr b="1"/>
          </a:p>
        </p:txBody>
      </p:sp>
      <p:sp>
        <p:nvSpPr>
          <p:cNvPr id="356" name="Google Shape;356;p33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92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GB" sz="1900"/>
              <a:t>XML configuration can be verbose and long</a:t>
            </a:r>
            <a:endParaRPr sz="1900"/>
          </a:p>
          <a:p>
            <a:pPr marL="457200" lvl="0" indent="-3492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GB" sz="1900"/>
              <a:t>Configure your Spring beans with Annotations</a:t>
            </a:r>
            <a:endParaRPr sz="1900"/>
          </a:p>
          <a:p>
            <a:pPr marL="457200" lvl="0" indent="-3492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GB" sz="1900"/>
              <a:t>Annotations minimizes the XML configuration</a:t>
            </a:r>
            <a:endParaRPr sz="1900"/>
          </a:p>
          <a:p>
            <a:pPr marL="457200" lvl="0" indent="-3492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GB" sz="1900"/>
              <a:t>Component Scanning instead of bean register</a:t>
            </a:r>
            <a:endParaRPr sz="1900"/>
          </a:p>
          <a:p>
            <a:pPr marL="457200" lvl="0" indent="-3492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GB" sz="1900"/>
              <a:t>Dependency Injection without XML config (@Autowired)</a:t>
            </a:r>
            <a:endParaRPr sz="1900"/>
          </a:p>
        </p:txBody>
      </p:sp>
      <p:sp>
        <p:nvSpPr>
          <p:cNvPr id="357" name="Google Shape;357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17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3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How Spring Works with annotations ?</a:t>
            </a:r>
            <a:endParaRPr b="1"/>
          </a:p>
        </p:txBody>
      </p:sp>
      <p:sp>
        <p:nvSpPr>
          <p:cNvPr id="363" name="Google Shape;363;p34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5408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Spring Container will scan your Java classes for special annotations</a:t>
            </a:r>
            <a:endParaRPr sz="2300"/>
          </a:p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Automatically register the beans in the Spring container</a:t>
            </a:r>
            <a:endParaRPr sz="2300"/>
          </a:p>
        </p:txBody>
      </p:sp>
      <p:sp>
        <p:nvSpPr>
          <p:cNvPr id="364" name="Google Shape;364;p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18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3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Old Style of Defining Beans (XML)</a:t>
            </a:r>
            <a:endParaRPr b="1"/>
          </a:p>
        </p:txBody>
      </p:sp>
      <p:sp>
        <p:nvSpPr>
          <p:cNvPr id="370" name="Google Shape;370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19</a:t>
            </a:fld>
            <a:endParaRPr/>
          </a:p>
        </p:txBody>
      </p:sp>
      <p:pic>
        <p:nvPicPr>
          <p:cNvPr id="371" name="Google Shape;37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9725" y="1307850"/>
            <a:ext cx="4495800" cy="100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0988" y="2523575"/>
            <a:ext cx="8582025" cy="92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122837" y="1437066"/>
            <a:ext cx="9144000" cy="22693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8"/>
          <p:cNvSpPr txBox="1">
            <a:spLocks noGrp="1"/>
          </p:cNvSpPr>
          <p:nvPr>
            <p:ph type="title"/>
          </p:nvPr>
        </p:nvSpPr>
        <p:spPr>
          <a:xfrm>
            <a:off x="1286450" y="214550"/>
            <a:ext cx="7038900" cy="4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Table of Content</a:t>
            </a:r>
            <a:endParaRPr/>
          </a:p>
        </p:txBody>
      </p:sp>
      <p:sp>
        <p:nvSpPr>
          <p:cNvPr id="237" name="Google Shape;237;p18"/>
          <p:cNvSpPr txBox="1"/>
          <p:nvPr/>
        </p:nvSpPr>
        <p:spPr>
          <a:xfrm>
            <a:off x="1395925" y="779175"/>
            <a:ext cx="6105900" cy="43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●"/>
            </a:pPr>
            <a:r>
              <a:rPr lang="en-GB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Bean Scopes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●"/>
            </a:pPr>
            <a:r>
              <a:rPr lang="en-GB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What is the Singleton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●"/>
            </a:pPr>
            <a:r>
              <a:rPr lang="en-GB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Scopes types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●"/>
            </a:pPr>
            <a:r>
              <a:rPr lang="en-GB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How to Change the Scope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●"/>
            </a:pPr>
            <a:r>
              <a:rPr lang="en-GB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Bean Lifecycle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●"/>
            </a:pPr>
            <a:r>
              <a:rPr lang="en-GB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Dev process for Bean Lifecycle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●"/>
            </a:pPr>
            <a:r>
              <a:rPr lang="en-GB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Questions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●"/>
            </a:pPr>
            <a:r>
              <a:rPr lang="en-GB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5 minutes Break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●"/>
            </a:pPr>
            <a:r>
              <a:rPr lang="en-GB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Spring Configurations Types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●"/>
            </a:pPr>
            <a:r>
              <a:rPr lang="en-GB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From XML to Java Annotations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●"/>
            </a:pPr>
            <a:r>
              <a:rPr lang="en-GB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Why Configurations with annotations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●"/>
            </a:pPr>
            <a:r>
              <a:rPr lang="en-GB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Beans Configurations using Annotations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●"/>
            </a:pPr>
            <a:r>
              <a:rPr lang="en-GB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Beans Default ID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●"/>
            </a:pPr>
            <a:r>
              <a:rPr lang="en-GB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Questions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●"/>
            </a:pPr>
            <a:r>
              <a:rPr lang="en-GB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Thanks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8" name="Google Shape;238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3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New Style of Defining Beans (Annotations)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Google Shape;379;p36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lang="en-GB" sz="2200"/>
              <a:t> Enable component scanning in Spring config file</a:t>
            </a:r>
            <a:endParaRPr sz="220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lang="en-GB" sz="2200"/>
              <a:t>Add the @Component Annotation to your Java classes</a:t>
            </a:r>
            <a:endParaRPr sz="220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lang="en-GB" sz="2200"/>
              <a:t>Retrieve bean from Spring container</a:t>
            </a:r>
            <a:endParaRPr sz="2200"/>
          </a:p>
        </p:txBody>
      </p:sp>
      <p:sp>
        <p:nvSpPr>
          <p:cNvPr id="380" name="Google Shape;380;p3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20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3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1- Enable component scanning in Spring config file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386" name="Google Shape;386;p3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21</a:t>
            </a:fld>
            <a:endParaRPr/>
          </a:p>
        </p:txBody>
      </p:sp>
      <p:pic>
        <p:nvPicPr>
          <p:cNvPr id="387" name="Google Shape;38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8163" y="2163775"/>
            <a:ext cx="8524875" cy="1095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38"/>
          <p:cNvSpPr txBox="1">
            <a:spLocks noGrp="1"/>
          </p:cNvSpPr>
          <p:nvPr>
            <p:ph type="title"/>
          </p:nvPr>
        </p:nvSpPr>
        <p:spPr>
          <a:xfrm>
            <a:off x="11451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2- Add the @Component Annotation to your Java classes</a:t>
            </a:r>
            <a:endParaRPr b="1"/>
          </a:p>
        </p:txBody>
      </p:sp>
      <p:sp>
        <p:nvSpPr>
          <p:cNvPr id="393" name="Google Shape;393;p3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22</a:t>
            </a:fld>
            <a:endParaRPr/>
          </a:p>
        </p:txBody>
      </p:sp>
      <p:pic>
        <p:nvPicPr>
          <p:cNvPr id="394" name="Google Shape;39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700" y="1444625"/>
            <a:ext cx="8610600" cy="260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3- Retrieve bean from Spring container</a:t>
            </a:r>
            <a:endParaRPr b="1"/>
          </a:p>
        </p:txBody>
      </p:sp>
      <p:sp>
        <p:nvSpPr>
          <p:cNvPr id="400" name="Google Shape;400;p3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23</a:t>
            </a:fld>
            <a:endParaRPr/>
          </a:p>
        </p:txBody>
      </p:sp>
      <p:pic>
        <p:nvPicPr>
          <p:cNvPr id="401" name="Google Shape;40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60250"/>
            <a:ext cx="8839198" cy="25427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4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Default Bean ID</a:t>
            </a:r>
            <a:endParaRPr b="1"/>
          </a:p>
        </p:txBody>
      </p:sp>
      <p:sp>
        <p:nvSpPr>
          <p:cNvPr id="407" name="Google Shape;407;p40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100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2500"/>
              <a:t>Spring also support default bean ID. so , we can get rid of specifying an ID for each bean.</a:t>
            </a:r>
            <a:endParaRPr sz="2500"/>
          </a:p>
        </p:txBody>
      </p:sp>
      <p:sp>
        <p:nvSpPr>
          <p:cNvPr id="408" name="Google Shape;408;p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24</a:t>
            </a:fld>
            <a:endParaRPr/>
          </a:p>
        </p:txBody>
      </p:sp>
      <p:sp>
        <p:nvSpPr>
          <p:cNvPr id="409" name="Google Shape;409;p40"/>
          <p:cNvSpPr/>
          <p:nvPr/>
        </p:nvSpPr>
        <p:spPr>
          <a:xfrm>
            <a:off x="1083950" y="2831350"/>
            <a:ext cx="2126100" cy="1004100"/>
          </a:xfrm>
          <a:prstGeom prst="roundRect">
            <a:avLst>
              <a:gd name="adj" fmla="val 16667"/>
            </a:avLst>
          </a:prstGeom>
          <a:solidFill>
            <a:srgbClr val="6D9EEB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Class Name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 b="1">
                <a:latin typeface="Lato"/>
                <a:ea typeface="Lato"/>
                <a:cs typeface="Lato"/>
                <a:sym typeface="Lato"/>
              </a:rPr>
              <a:t>CircleShape</a:t>
            </a:r>
            <a:endParaRPr sz="2600"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10" name="Google Shape;410;p40"/>
          <p:cNvSpPr/>
          <p:nvPr/>
        </p:nvSpPr>
        <p:spPr>
          <a:xfrm>
            <a:off x="3679150" y="3152800"/>
            <a:ext cx="1688400" cy="5160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11" name="Google Shape;411;p40"/>
          <p:cNvSpPr/>
          <p:nvPr/>
        </p:nvSpPr>
        <p:spPr>
          <a:xfrm>
            <a:off x="5676325" y="2831350"/>
            <a:ext cx="2126100" cy="10041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Default Bean ID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 b="1">
                <a:latin typeface="Lato"/>
                <a:ea typeface="Lato"/>
                <a:cs typeface="Lato"/>
                <a:sym typeface="Lato"/>
              </a:rPr>
              <a:t>circleShape</a:t>
            </a:r>
            <a:endParaRPr sz="2600"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12" name="Google Shape;412;p40"/>
          <p:cNvSpPr txBox="1"/>
          <p:nvPr/>
        </p:nvSpPr>
        <p:spPr>
          <a:xfrm>
            <a:off x="896325" y="4215900"/>
            <a:ext cx="7285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As you can see , make the first letter </a:t>
            </a:r>
            <a:r>
              <a:rPr lang="en-GB" sz="20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LOWER-CASE</a:t>
            </a:r>
            <a:endParaRPr sz="2000"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41"/>
          <p:cNvSpPr txBox="1">
            <a:spLocks noGrp="1"/>
          </p:cNvSpPr>
          <p:nvPr>
            <p:ph type="title"/>
          </p:nvPr>
        </p:nvSpPr>
        <p:spPr>
          <a:xfrm>
            <a:off x="11451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Default Bean ID (cont)</a:t>
            </a:r>
            <a:endParaRPr b="1"/>
          </a:p>
        </p:txBody>
      </p:sp>
      <p:sp>
        <p:nvSpPr>
          <p:cNvPr id="418" name="Google Shape;418;p4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25</a:t>
            </a:fld>
            <a:endParaRPr/>
          </a:p>
        </p:txBody>
      </p:sp>
      <p:pic>
        <p:nvPicPr>
          <p:cNvPr id="419" name="Google Shape;41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188" y="2109500"/>
            <a:ext cx="8167659" cy="2627616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0188" y="1157403"/>
            <a:ext cx="6640934" cy="597938"/>
          </a:xfrm>
          <a:prstGeom prst="rect">
            <a:avLst/>
          </a:prstGeom>
          <a:noFill/>
          <a:ln>
            <a:noFill/>
          </a:ln>
        </p:spPr>
      </p:pic>
      <p:sp>
        <p:nvSpPr>
          <p:cNvPr id="421" name="Google Shape;421;p41"/>
          <p:cNvSpPr/>
          <p:nvPr/>
        </p:nvSpPr>
        <p:spPr>
          <a:xfrm rot="3821483">
            <a:off x="3697731" y="1181549"/>
            <a:ext cx="209835" cy="1612403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42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Questions ?</a:t>
            </a:r>
            <a:endParaRPr b="1"/>
          </a:p>
        </p:txBody>
      </p:sp>
      <p:sp>
        <p:nvSpPr>
          <p:cNvPr id="427" name="Google Shape;427;p4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26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43"/>
          <p:cNvSpPr txBox="1">
            <a:spLocks noGrp="1"/>
          </p:cNvSpPr>
          <p:nvPr>
            <p:ph type="title"/>
          </p:nvPr>
        </p:nvSpPr>
        <p:spPr>
          <a:xfrm>
            <a:off x="1885725" y="19974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400" b="1"/>
              <a:t>THANK YOU </a:t>
            </a:r>
            <a:endParaRPr sz="3400" b="1"/>
          </a:p>
        </p:txBody>
      </p:sp>
      <p:sp>
        <p:nvSpPr>
          <p:cNvPr id="433" name="Google Shape;433;p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27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3</a:t>
            </a:fld>
            <a:endParaRPr/>
          </a:p>
        </p:txBody>
      </p:sp>
      <p:sp>
        <p:nvSpPr>
          <p:cNvPr id="244" name="Google Shape;244;p1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b="1"/>
              <a:t>Bean Scopes</a:t>
            </a:r>
            <a:endParaRPr sz="3000" b="1"/>
          </a:p>
        </p:txBody>
      </p:sp>
      <p:sp>
        <p:nvSpPr>
          <p:cNvPr id="245" name="Google Shape;245;p19"/>
          <p:cNvSpPr txBox="1"/>
          <p:nvPr/>
        </p:nvSpPr>
        <p:spPr>
          <a:xfrm>
            <a:off x="354525" y="1339271"/>
            <a:ext cx="8118000" cy="229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Scope refers to:</a:t>
            </a:r>
            <a:endParaRPr sz="2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937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Lato"/>
              <a:buChar char="●"/>
            </a:pPr>
            <a:r>
              <a:rPr lang="en-GB" sz="2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the lifecycle of a bean</a:t>
            </a:r>
            <a:endParaRPr sz="2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937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Lato"/>
              <a:buChar char="●"/>
            </a:pPr>
            <a:r>
              <a:rPr lang="en-GB" sz="2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How long does the bean live?</a:t>
            </a:r>
            <a:endParaRPr sz="2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937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Lato"/>
              <a:buChar char="●"/>
            </a:pPr>
            <a:r>
              <a:rPr lang="en-GB" sz="2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How many instances are created?</a:t>
            </a:r>
            <a:endParaRPr sz="2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937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Lato"/>
              <a:buChar char="●"/>
            </a:pPr>
            <a:r>
              <a:rPr lang="en-GB" sz="2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How is the bean shared?</a:t>
            </a:r>
            <a:endParaRPr sz="2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6" name="Google Shape;246;p19"/>
          <p:cNvSpPr txBox="1"/>
          <p:nvPr/>
        </p:nvSpPr>
        <p:spPr>
          <a:xfrm>
            <a:off x="458600" y="4090825"/>
            <a:ext cx="8238900" cy="79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So , What is the Default ?</a:t>
            </a:r>
            <a:endParaRPr sz="2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47" name="Google Shape;24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125" y="326750"/>
            <a:ext cx="8467725" cy="123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6263" y="1645751"/>
            <a:ext cx="8691449" cy="18519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9888" y="3578488"/>
            <a:ext cx="8696325" cy="128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What Is a Singleton?</a:t>
            </a:r>
            <a:endParaRPr b="1"/>
          </a:p>
        </p:txBody>
      </p:sp>
      <p:sp>
        <p:nvSpPr>
          <p:cNvPr id="256" name="Google Shape;256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4</a:t>
            </a:fld>
            <a:endParaRPr/>
          </a:p>
        </p:txBody>
      </p:sp>
      <p:sp>
        <p:nvSpPr>
          <p:cNvPr id="257" name="Google Shape;257;p20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746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Spring Container creates only one instance of the bean, by default</a:t>
            </a:r>
            <a:endParaRPr/>
          </a:p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It is cached in memory</a:t>
            </a:r>
            <a:endParaRPr sz="2300"/>
          </a:p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All requests for the bean</a:t>
            </a:r>
            <a:endParaRPr sz="2300"/>
          </a:p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will return a SHARED reference to the SAME bean</a:t>
            </a:r>
            <a:endParaRPr sz="23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5</a:t>
            </a:fld>
            <a:endParaRPr/>
          </a:p>
        </p:txBody>
      </p:sp>
      <p:pic>
        <p:nvPicPr>
          <p:cNvPr id="264" name="Google Shape;26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1550" y="1673925"/>
            <a:ext cx="7681375" cy="316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8626" y="136750"/>
            <a:ext cx="3629000" cy="134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49451" y="136750"/>
            <a:ext cx="1152525" cy="100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2"/>
          <p:cNvSpPr txBox="1">
            <a:spLocks noGrp="1"/>
          </p:cNvSpPr>
          <p:nvPr>
            <p:ph type="title"/>
          </p:nvPr>
        </p:nvSpPr>
        <p:spPr>
          <a:xfrm>
            <a:off x="1322350" y="211100"/>
            <a:ext cx="7038900" cy="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Scope types</a:t>
            </a:r>
            <a:endParaRPr sz="3900" b="1"/>
          </a:p>
        </p:txBody>
      </p:sp>
      <p:sp>
        <p:nvSpPr>
          <p:cNvPr id="272" name="Google Shape;272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6</a:t>
            </a:fld>
            <a:endParaRPr/>
          </a:p>
        </p:txBody>
      </p:sp>
      <p:graphicFrame>
        <p:nvGraphicFramePr>
          <p:cNvPr id="273" name="Google Shape;273;p22"/>
          <p:cNvGraphicFramePr/>
          <p:nvPr/>
        </p:nvGraphicFramePr>
        <p:xfrm>
          <a:off x="1222300" y="1125200"/>
          <a:ext cx="7239000" cy="3672785"/>
        </p:xfrm>
        <a:graphic>
          <a:graphicData uri="http://schemas.openxmlformats.org/drawingml/2006/table">
            <a:tbl>
              <a:tblPr>
                <a:noFill/>
                <a:tableStyleId>{949F6113-30B8-4E42-9A34-49752FCD600E}</a:tableStyleId>
              </a:tblPr>
              <a:tblGrid>
                <a:gridCol w="2575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63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229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b="1"/>
                        <a:t>Scope 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b="1"/>
                        <a:t>Description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3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singleton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Create a single shared instance of the bean. Default scope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3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prototype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Creates a new bean instance for each container request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63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request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Scoped to an HTTP web request. Only used for web apps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63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session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Scoped to an HTTP web session. Only used for web apps.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882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global-session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Scoped to a global HTTP web session. Only used for web apps.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3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How to change the Scope</a:t>
            </a:r>
            <a:endParaRPr b="1"/>
          </a:p>
        </p:txBody>
      </p:sp>
      <p:sp>
        <p:nvSpPr>
          <p:cNvPr id="279" name="Google Shape;279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7</a:t>
            </a:fld>
            <a:endParaRPr/>
          </a:p>
        </p:txBody>
      </p:sp>
      <p:pic>
        <p:nvPicPr>
          <p:cNvPr id="280" name="Google Shape;28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8175" y="2009775"/>
            <a:ext cx="7667625" cy="1123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8</a:t>
            </a:fld>
            <a:endParaRPr/>
          </a:p>
        </p:txBody>
      </p:sp>
      <p:pic>
        <p:nvPicPr>
          <p:cNvPr id="286" name="Google Shape;28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2015463"/>
            <a:ext cx="8839202" cy="19401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5488" y="4056702"/>
            <a:ext cx="6600825" cy="1000125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2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Code Example for Prototype Scope</a:t>
            </a:r>
            <a:endParaRPr b="1"/>
          </a:p>
        </p:txBody>
      </p:sp>
      <p:pic>
        <p:nvPicPr>
          <p:cNvPr id="289" name="Google Shape;289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40313" y="961900"/>
            <a:ext cx="7153275" cy="95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9</a:t>
            </a:fld>
            <a:endParaRPr/>
          </a:p>
        </p:txBody>
      </p:sp>
      <p:sp>
        <p:nvSpPr>
          <p:cNvPr id="295" name="Google Shape;295;p2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700" b="1"/>
              <a:t>Bean Lifecycle</a:t>
            </a:r>
            <a:endParaRPr sz="2700" b="1"/>
          </a:p>
        </p:txBody>
      </p:sp>
      <p:pic>
        <p:nvPicPr>
          <p:cNvPr id="296" name="Google Shape;29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5150" y="1307850"/>
            <a:ext cx="7639050" cy="323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560</Words>
  <Application>Microsoft Office PowerPoint</Application>
  <PresentationFormat>On-screen Show (16:9)</PresentationFormat>
  <Paragraphs>120</Paragraphs>
  <Slides>27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Arial</vt:lpstr>
      <vt:lpstr>Montserrat</vt:lpstr>
      <vt:lpstr>Lato</vt:lpstr>
      <vt:lpstr>Focus</vt:lpstr>
      <vt:lpstr>Spring Framework </vt:lpstr>
      <vt:lpstr>Table of Content</vt:lpstr>
      <vt:lpstr>Bean Scopes</vt:lpstr>
      <vt:lpstr>What Is a Singleton?</vt:lpstr>
      <vt:lpstr>PowerPoint Presentation</vt:lpstr>
      <vt:lpstr>Scope types</vt:lpstr>
      <vt:lpstr>How to change the Scope</vt:lpstr>
      <vt:lpstr>Code Example for Prototype Scope</vt:lpstr>
      <vt:lpstr>Bean Lifecycle</vt:lpstr>
      <vt:lpstr>Bean Lifecycle Methods</vt:lpstr>
      <vt:lpstr>Development Process</vt:lpstr>
      <vt:lpstr>Init: method configuration</vt:lpstr>
      <vt:lpstr>destroy: method configuration</vt:lpstr>
      <vt:lpstr>Important Notes</vt:lpstr>
      <vt:lpstr>Spring Configurations Types</vt:lpstr>
      <vt:lpstr>From XML to Java Annotations (modern)</vt:lpstr>
      <vt:lpstr>Why Spring Configuration with Annotations?</vt:lpstr>
      <vt:lpstr>How Spring Works with annotations ?</vt:lpstr>
      <vt:lpstr>Old Style of Defining Beans (XML)</vt:lpstr>
      <vt:lpstr>New Style of Defining Beans (Annotations) </vt:lpstr>
      <vt:lpstr>1- Enable component scanning in Spring config file  </vt:lpstr>
      <vt:lpstr>2- Add the @Component Annotation to your Java classes</vt:lpstr>
      <vt:lpstr>3- Retrieve bean from Spring container</vt:lpstr>
      <vt:lpstr>Default Bean ID</vt:lpstr>
      <vt:lpstr>Default Bean ID (cont)</vt:lpstr>
      <vt:lpstr>Questions ?</vt:lpstr>
      <vt:lpstr>THANK YOU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haneen mohammed</cp:lastModifiedBy>
  <cp:revision>1</cp:revision>
  <dcterms:modified xsi:type="dcterms:W3CDTF">2024-12-01T18:27:37Z</dcterms:modified>
</cp:coreProperties>
</file>